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28"/>
  </p:notesMasterIdLst>
  <p:handoutMasterIdLst>
    <p:handoutMasterId r:id="rId29"/>
  </p:handoutMasterIdLst>
  <p:sldIdLst>
    <p:sldId id="256" r:id="rId3"/>
    <p:sldId id="257" r:id="rId4"/>
    <p:sldId id="258" r:id="rId5"/>
    <p:sldId id="259" r:id="rId6"/>
    <p:sldId id="260" r:id="rId7"/>
    <p:sldId id="280" r:id="rId8"/>
    <p:sldId id="261" r:id="rId9"/>
    <p:sldId id="275" r:id="rId10"/>
    <p:sldId id="276" r:id="rId11"/>
    <p:sldId id="273" r:id="rId12"/>
    <p:sldId id="262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8" r:id="rId22"/>
    <p:sldId id="277" r:id="rId23"/>
    <p:sldId id="272" r:id="rId24"/>
    <p:sldId id="279" r:id="rId25"/>
    <p:sldId id="281" r:id="rId26"/>
    <p:sldId id="282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887" autoAdjust="0"/>
  </p:normalViewPr>
  <p:slideViewPr>
    <p:cSldViewPr snapToGrid="0">
      <p:cViewPr varScale="1">
        <p:scale>
          <a:sx n="85" d="100"/>
          <a:sy n="85" d="100"/>
        </p:scale>
        <p:origin x="-11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-1860" y="-96"/>
      </p:cViewPr>
      <p:guideLst>
        <p:guide orient="horz" pos="2880"/>
        <p:guide pos="2160"/>
      </p:guideLst>
    </p:cSldViewPr>
  </p:notes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6F5DC3-4BF3-4044-A32C-CED16AF40FCF}" type="datetimeFigureOut">
              <a:rPr lang="en-US" smtClean="0"/>
              <a:pPr/>
              <a:t>10/23/2012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1DE689-369E-4549-AEB6-EC273CD62C2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635364-B991-4392-A453-90A2F08765C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635364-B991-4392-A453-90A2F08765C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635364-B991-4392-A453-90A2F08765C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797050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52825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85513B5-B980-4544-8584-16E5B8AE80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769C9-4BF4-4F66-A139-658BC62617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27888" y="274638"/>
            <a:ext cx="1847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9575" y="274638"/>
            <a:ext cx="539591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8282BE-D569-4462-BD8F-BB344912E9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9E4954-DB6F-4FB3-BD8A-46007133C0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75AC53-0349-4253-A0BB-CE51463162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9575" y="1600200"/>
            <a:ext cx="36210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53063" y="1600200"/>
            <a:ext cx="362267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1B87BF-4A81-4C90-99B3-340079E541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C7F40F-0CBB-44D0-A7CD-858C4EF405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625CF-AC6E-4304-8E78-865DD6A803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DA48FF-09AF-4663-A946-6C0D9AB0F9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595C92-D44A-4019-A760-B666146C1E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525E50-1F8C-422F-98AC-833AD397AC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9575" y="274638"/>
            <a:ext cx="73961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9575" y="1600200"/>
            <a:ext cx="739616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EC08418-86C0-4689-B710-4D8D5FBD06C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 dir="in"/>
  </p:transition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47114"/>
            <a:ext cx="7772400" cy="2475914"/>
          </a:xfrm>
        </p:spPr>
        <p:txBody>
          <a:bodyPr/>
          <a:lstStyle/>
          <a:p>
            <a:r>
              <a:rPr lang="en-US" sz="5400" dirty="0" smtClean="0"/>
              <a:t>Foster Parent Recruitment</a:t>
            </a:r>
            <a:endParaRPr lang="en-US" sz="5400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15926" y="3319975"/>
            <a:ext cx="7484012" cy="2912013"/>
          </a:xfrm>
        </p:spPr>
        <p:txBody>
          <a:bodyPr/>
          <a:lstStyle/>
          <a:p>
            <a:r>
              <a:rPr lang="en-US" sz="3600" dirty="0" smtClean="0"/>
              <a:t>Nisga’a Child and Family Services</a:t>
            </a:r>
          </a:p>
          <a:p>
            <a:endParaRPr lang="en-US" sz="3600" dirty="0" smtClean="0"/>
          </a:p>
          <a:p>
            <a:endParaRPr lang="en-US" sz="1600" dirty="0" smtClean="0"/>
          </a:p>
          <a:p>
            <a:r>
              <a:rPr lang="en-US" sz="2800" dirty="0" smtClean="0"/>
              <a:t>Created by Loretta Stewart &amp; Janet Moore</a:t>
            </a:r>
            <a:endParaRPr lang="en-US" sz="2800" dirty="0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Foster Parent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Nisga’a Child and Family Services has recently taken the training.</a:t>
            </a:r>
          </a:p>
          <a:p>
            <a:r>
              <a:rPr lang="en-US" dirty="0" smtClean="0"/>
              <a:t>Training will be mandatory for all successful applicants. </a:t>
            </a:r>
          </a:p>
          <a:p>
            <a:r>
              <a:rPr lang="en-US" dirty="0" smtClean="0"/>
              <a:t>Can be done in a group or individual setting. </a:t>
            </a: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a Good Caregiver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5611" y="1544782"/>
            <a:ext cx="7396163" cy="5008418"/>
          </a:xfrm>
        </p:spPr>
        <p:txBody>
          <a:bodyPr/>
          <a:lstStyle/>
          <a:p>
            <a:r>
              <a:rPr lang="en-US" sz="2800" dirty="0" smtClean="0"/>
              <a:t>Loving</a:t>
            </a:r>
          </a:p>
          <a:p>
            <a:r>
              <a:rPr lang="en-US" sz="2800" dirty="0" smtClean="0"/>
              <a:t>Socially and community Minded</a:t>
            </a:r>
          </a:p>
          <a:p>
            <a:r>
              <a:rPr lang="en-US" sz="2800" dirty="0" smtClean="0"/>
              <a:t>Good Problem Solver</a:t>
            </a:r>
          </a:p>
          <a:p>
            <a:r>
              <a:rPr lang="en-US" sz="2800" dirty="0" smtClean="0"/>
              <a:t>Proactive</a:t>
            </a:r>
          </a:p>
          <a:p>
            <a:r>
              <a:rPr lang="en-US" sz="2800" dirty="0" smtClean="0"/>
              <a:t>Gifted Communicator and Mediator</a:t>
            </a:r>
          </a:p>
          <a:p>
            <a:r>
              <a:rPr lang="en-US" sz="2800" dirty="0" smtClean="0"/>
              <a:t>Patient</a:t>
            </a:r>
          </a:p>
          <a:p>
            <a:r>
              <a:rPr lang="en-US" sz="2800" dirty="0" smtClean="0"/>
              <a:t>Open Minded and Understanding</a:t>
            </a:r>
          </a:p>
          <a:p>
            <a:r>
              <a:rPr lang="en-US" sz="2800" dirty="0" smtClean="0"/>
              <a:t>Good Role Model </a:t>
            </a:r>
          </a:p>
          <a:p>
            <a:r>
              <a:rPr lang="en-US" sz="2800" dirty="0" smtClean="0"/>
              <a:t>Has a Positive Outlook on Life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Foster Home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Restricted</a:t>
            </a:r>
          </a:p>
          <a:p>
            <a:r>
              <a:rPr lang="en-US" dirty="0" smtClean="0"/>
              <a:t>Regular</a:t>
            </a:r>
          </a:p>
          <a:p>
            <a:r>
              <a:rPr lang="en-US" dirty="0" smtClean="0"/>
              <a:t>Level one</a:t>
            </a:r>
          </a:p>
          <a:p>
            <a:r>
              <a:rPr lang="en-US" dirty="0" smtClean="0"/>
              <a:t>Level two</a:t>
            </a:r>
          </a:p>
          <a:p>
            <a:r>
              <a:rPr lang="en-US" dirty="0" smtClean="0"/>
              <a:t>Level three</a:t>
            </a:r>
          </a:p>
          <a:p>
            <a:r>
              <a:rPr lang="en-US" dirty="0" smtClean="0"/>
              <a:t>Relief</a:t>
            </a:r>
          </a:p>
          <a:p>
            <a:r>
              <a:rPr lang="en-US" dirty="0" smtClean="0"/>
              <a:t>Respite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Restricted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Child Specific</a:t>
            </a:r>
          </a:p>
          <a:p>
            <a:r>
              <a:rPr lang="en-US" dirty="0" smtClean="0"/>
              <a:t>Usually Family or Friends of Family</a:t>
            </a:r>
          </a:p>
          <a:p>
            <a:r>
              <a:rPr lang="en-US" dirty="0" smtClean="0"/>
              <a:t>Needs Vary</a:t>
            </a:r>
          </a:p>
          <a:p>
            <a:r>
              <a:rPr lang="en-US" dirty="0" smtClean="0"/>
              <a:t>Not open to other children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open to all children</a:t>
            </a:r>
          </a:p>
          <a:p>
            <a:r>
              <a:rPr lang="en-US" dirty="0" smtClean="0"/>
              <a:t>Can request to be limited to specific age and gender</a:t>
            </a:r>
          </a:p>
          <a:p>
            <a:r>
              <a:rPr lang="en-US" dirty="0" smtClean="0"/>
              <a:t>Needs Vary</a:t>
            </a:r>
          </a:p>
          <a:p>
            <a:r>
              <a:rPr lang="en-US" dirty="0" smtClean="0"/>
              <a:t>Receiving home, time limited.</a:t>
            </a:r>
          </a:p>
          <a:p>
            <a:r>
              <a:rPr lang="en-US" dirty="0" smtClean="0"/>
              <a:t>Can not exceed a total of six children including your own</a:t>
            </a:r>
            <a:endParaRPr lang="en-US" dirty="0"/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 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homes care for children with multiple developmental needs who may have some challenging behaviours. </a:t>
            </a:r>
            <a:endParaRPr lang="en-US" dirty="0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 Two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homes care for children with more complicated and challenging needs and behaviours. </a:t>
            </a:r>
          </a:p>
          <a:p>
            <a:r>
              <a:rPr lang="en-US" dirty="0" smtClean="0"/>
              <a:t>Assessment and intervention skills required.</a:t>
            </a: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 Three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homes care for children who require the most extensive daily care including health related care and/or interventions related to mental health concerns. </a:t>
            </a:r>
          </a:p>
          <a:p>
            <a:r>
              <a:rPr lang="en-US" dirty="0" smtClean="0"/>
              <a:t>This includes behaviours that may pose a risk to self or to others. </a:t>
            </a:r>
            <a:endParaRPr lang="en-US" dirty="0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Relief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Relief is available and encouraged for Foster Parents to assist in maintaining continuity for the child. </a:t>
            </a:r>
          </a:p>
          <a:p>
            <a:r>
              <a:rPr lang="en-US" dirty="0" smtClean="0"/>
              <a:t>Most often is a regular home.</a:t>
            </a:r>
          </a:p>
          <a:p>
            <a:r>
              <a:rPr lang="en-US" dirty="0" smtClean="0"/>
              <a:t>Can be opened up strictly for relief.</a:t>
            </a:r>
            <a:endParaRPr lang="en-US" dirty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Respite is offered to parents who have a voluntary support services file.</a:t>
            </a:r>
          </a:p>
          <a:p>
            <a:r>
              <a:rPr lang="en-US" dirty="0" smtClean="0"/>
              <a:t>Can be a regular home</a:t>
            </a:r>
          </a:p>
          <a:p>
            <a:r>
              <a:rPr lang="en-US" dirty="0" smtClean="0"/>
              <a:t> family, or friends of the family, or community members who wish to offer this service can complete criminal record check. </a:t>
            </a:r>
            <a:endParaRPr lang="en-US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Mission 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maintaining the Nisga’a family through the utilization of spiritual, physical, mental and emotional and cultural well-being of all Nisga’a Children.</a:t>
            </a:r>
            <a:endParaRPr lang="en-US" dirty="0"/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Foster Parent Payment and Costs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Food</a:t>
            </a:r>
          </a:p>
          <a:p>
            <a:r>
              <a:rPr lang="en-US" dirty="0" smtClean="0"/>
              <a:t>Household</a:t>
            </a:r>
          </a:p>
          <a:p>
            <a:r>
              <a:rPr lang="en-US" dirty="0" smtClean="0"/>
              <a:t>Transportation</a:t>
            </a:r>
          </a:p>
          <a:p>
            <a:r>
              <a:rPr lang="en-US" dirty="0" smtClean="0"/>
              <a:t>Health &amp; personal care supplies</a:t>
            </a:r>
          </a:p>
          <a:p>
            <a:r>
              <a:rPr lang="en-US" dirty="0" smtClean="0"/>
              <a:t>Family recreational outings</a:t>
            </a:r>
          </a:p>
          <a:p>
            <a:r>
              <a:rPr lang="en-US" dirty="0" smtClean="0"/>
              <a:t>Clothing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Equipment</a:t>
            </a:r>
          </a:p>
          <a:p>
            <a:r>
              <a:rPr lang="en-US" dirty="0" smtClean="0"/>
              <a:t>Personal allowance</a:t>
            </a:r>
          </a:p>
          <a:p>
            <a:r>
              <a:rPr lang="en-US" dirty="0" smtClean="0"/>
              <a:t>In-home services</a:t>
            </a:r>
          </a:p>
          <a:p>
            <a:r>
              <a:rPr lang="en-US" dirty="0" smtClean="0"/>
              <a:t>Gifts and activities</a:t>
            </a:r>
          </a:p>
          <a:p>
            <a:r>
              <a:rPr lang="en-US" dirty="0" smtClean="0"/>
              <a:t>Education</a:t>
            </a:r>
          </a:p>
          <a:p>
            <a:r>
              <a:rPr lang="en-US" dirty="0" smtClean="0"/>
              <a:t>Other costs directly related to caring for a child</a:t>
            </a:r>
            <a:endParaRPr lang="en-US" dirty="0"/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 for Foster Parents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Foster Parent Training</a:t>
            </a:r>
          </a:p>
          <a:p>
            <a:r>
              <a:rPr lang="en-US" dirty="0" smtClean="0"/>
              <a:t>Additional Training</a:t>
            </a:r>
          </a:p>
          <a:p>
            <a:r>
              <a:rPr lang="en-US" dirty="0" smtClean="0"/>
              <a:t>Training to a child’s Specific Needs</a:t>
            </a:r>
          </a:p>
          <a:p>
            <a:r>
              <a:rPr lang="en-US" dirty="0" smtClean="0"/>
              <a:t>Resource worker support</a:t>
            </a:r>
          </a:p>
          <a:p>
            <a:r>
              <a:rPr lang="en-US" dirty="0" smtClean="0"/>
              <a:t>New Ideas – Foster Parent support group, cultural events, elders group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5237" y="1274618"/>
            <a:ext cx="8050502" cy="5389418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Q: What are the ages of children who are in care?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Q: How long would a child be living with me?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Q: Can Single People Foster?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Q: Do I have to be a stay-at-home parent?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Questions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77091" y="1565564"/>
            <a:ext cx="8798647" cy="4560599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Q: Does a child need to have his or her own bedroom?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Q: Will my beds be filled all the time?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Q: How many children can I care for?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Q: Can I foster if I rent my home/apartment, or do I have to own my home?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pic>
        <p:nvPicPr>
          <p:cNvPr id="1026" name="Picture 2" descr="C:\Documents and Settings\lorettas\Local Settings\Temporary Internet Files\Content.IE5\WPGNEA6I\MC900434403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57475" y="1900238"/>
            <a:ext cx="4514850" cy="372903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000125"/>
            <a:ext cx="7772400" cy="3909499"/>
          </a:xfrm>
        </p:spPr>
        <p:txBody>
          <a:bodyPr/>
          <a:lstStyle/>
          <a:p>
            <a:r>
              <a:rPr lang="en-US" sz="6600" dirty="0" smtClean="0"/>
              <a:t/>
            </a:r>
            <a:br>
              <a:rPr lang="en-US" sz="6600" dirty="0" smtClean="0"/>
            </a:br>
            <a:r>
              <a:rPr lang="en-US" sz="6600" dirty="0" smtClean="0"/>
              <a:t/>
            </a:r>
            <a:br>
              <a:rPr lang="en-US" sz="6600" dirty="0" smtClean="0"/>
            </a:br>
            <a:r>
              <a:rPr lang="en-US" sz="6600" dirty="0" smtClean="0"/>
              <a:t/>
            </a:r>
            <a:br>
              <a:rPr lang="en-US" sz="6600" dirty="0" smtClean="0"/>
            </a:br>
            <a:r>
              <a:rPr lang="en-US" sz="6600" dirty="0" smtClean="0"/>
              <a:t/>
            </a:r>
            <a:br>
              <a:rPr lang="en-US" sz="6600" dirty="0" smtClean="0"/>
            </a:br>
            <a:r>
              <a:rPr lang="en-US" sz="6600" dirty="0" smtClean="0"/>
              <a:t/>
            </a:r>
            <a:br>
              <a:rPr lang="en-US" sz="6600" dirty="0" smtClean="0"/>
            </a:br>
            <a:r>
              <a:rPr lang="en-US" sz="6600" dirty="0" smtClean="0"/>
              <a:t>Nisga’a Home for Nisga’a Children</a:t>
            </a:r>
            <a:br>
              <a:rPr lang="en-US" sz="6600" dirty="0" smtClean="0"/>
            </a:br>
            <a:r>
              <a:rPr lang="en-US" sz="6600" dirty="0" smtClean="0"/>
              <a:t/>
            </a:r>
            <a:br>
              <a:rPr lang="en-US" sz="6600" dirty="0" smtClean="0"/>
            </a:br>
            <a:r>
              <a:rPr lang="en-US" sz="6600" dirty="0" smtClean="0"/>
              <a:t/>
            </a:r>
            <a:br>
              <a:rPr lang="en-US" sz="6600" dirty="0" smtClean="0"/>
            </a:br>
            <a:r>
              <a:rPr lang="en-US" sz="6600" dirty="0" smtClean="0"/>
              <a:t/>
            </a:r>
            <a:br>
              <a:rPr lang="en-US" sz="6600" dirty="0" smtClean="0"/>
            </a:br>
            <a:r>
              <a:rPr lang="en-US" sz="6600" dirty="0" smtClean="0"/>
              <a:t/>
            </a:r>
            <a:br>
              <a:rPr lang="en-US" sz="6600" dirty="0" smtClean="0"/>
            </a:br>
            <a:endParaRPr lang="en-US" sz="6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229100" y="5929313"/>
            <a:ext cx="4657725" cy="642937"/>
          </a:xfrm>
        </p:spPr>
        <p:txBody>
          <a:bodyPr/>
          <a:lstStyle/>
          <a:p>
            <a:r>
              <a:rPr lang="en-US" dirty="0" smtClean="0"/>
              <a:t>Be the Difference!!</a:t>
            </a:r>
            <a:endParaRPr lang="en-US" dirty="0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1" y="274637"/>
            <a:ext cx="7704138" cy="5474999"/>
          </a:xfrm>
        </p:spPr>
        <p:txBody>
          <a:bodyPr/>
          <a:lstStyle/>
          <a:p>
            <a:pPr algn="ctr"/>
            <a:r>
              <a:rPr lang="en-US" sz="8000" dirty="0" smtClean="0"/>
              <a:t>Nisga’a Homes for </a:t>
            </a:r>
            <a:br>
              <a:rPr lang="en-US" sz="8000" dirty="0" smtClean="0"/>
            </a:br>
            <a:r>
              <a:rPr lang="en-US" sz="8000" dirty="0" smtClean="0"/>
              <a:t>Nisga’a Children</a:t>
            </a:r>
            <a:endParaRPr lang="en-US" sz="8000" dirty="0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of NCFS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Child’s Immediate Family</a:t>
            </a:r>
          </a:p>
          <a:p>
            <a:r>
              <a:rPr lang="en-US" dirty="0" smtClean="0"/>
              <a:t>Child’s Extended Family</a:t>
            </a:r>
          </a:p>
          <a:p>
            <a:r>
              <a:rPr lang="en-US" dirty="0" smtClean="0"/>
              <a:t>Child’s Tribe/House</a:t>
            </a:r>
          </a:p>
          <a:p>
            <a:r>
              <a:rPr lang="en-US" dirty="0" smtClean="0"/>
              <a:t>Child’s Community</a:t>
            </a:r>
          </a:p>
          <a:p>
            <a:r>
              <a:rPr lang="en-US" dirty="0" smtClean="0"/>
              <a:t>Child’s Band and Cultural Group</a:t>
            </a:r>
          </a:p>
          <a:p>
            <a:r>
              <a:rPr lang="en-US" dirty="0" smtClean="0"/>
              <a:t>Another Nisga’a Family</a:t>
            </a:r>
          </a:p>
          <a:p>
            <a:r>
              <a:rPr lang="en-US" dirty="0" smtClean="0"/>
              <a:t>Another Aboriginal Family</a:t>
            </a:r>
            <a:endParaRPr lang="en-US" dirty="0"/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Foster Parent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foster parent is someone who provides temporary care to a child who is unable to live with his or her natural family and is in the care of Nisga’a Child and Family service. Foster parents provide a stable and supportive home for a child for however long he or she needs to be in care. </a:t>
            </a:r>
            <a:endParaRPr lang="en-US" dirty="0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Children Come into Care?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Children come into care either by apprehension or parental consent for different reasons such as:</a:t>
            </a:r>
          </a:p>
          <a:p>
            <a:pPr lvl="1"/>
            <a:r>
              <a:rPr lang="en-US" sz="2400" dirty="0" smtClean="0"/>
              <a:t>Physical, sexual, emotional, verbal abuse</a:t>
            </a:r>
          </a:p>
          <a:p>
            <a:pPr lvl="1"/>
            <a:r>
              <a:rPr lang="en-US" sz="2400" dirty="0" smtClean="0"/>
              <a:t>Behavioral </a:t>
            </a:r>
            <a:r>
              <a:rPr lang="en-US" sz="2400" dirty="0" smtClean="0"/>
              <a:t>Problems</a:t>
            </a:r>
          </a:p>
          <a:p>
            <a:pPr lvl="1"/>
            <a:r>
              <a:rPr lang="en-US" sz="2400" dirty="0" smtClean="0"/>
              <a:t>Neglect</a:t>
            </a:r>
          </a:p>
          <a:p>
            <a:pPr lvl="1"/>
            <a:r>
              <a:rPr lang="en-US" sz="2400" dirty="0" smtClean="0"/>
              <a:t>Parental illness</a:t>
            </a:r>
          </a:p>
          <a:p>
            <a:pPr lvl="1"/>
            <a:r>
              <a:rPr lang="en-US" sz="2400" dirty="0" smtClean="0"/>
              <a:t>Lack of housing</a:t>
            </a:r>
          </a:p>
          <a:p>
            <a:pPr lvl="1"/>
            <a:r>
              <a:rPr lang="en-US" sz="2400" dirty="0" smtClean="0"/>
              <a:t>Lack of supervision</a:t>
            </a:r>
          </a:p>
          <a:p>
            <a:pPr lvl="1"/>
            <a:r>
              <a:rPr lang="en-US" sz="2400" dirty="0" smtClean="0"/>
              <a:t>Severe Parent-child conflict</a:t>
            </a:r>
            <a:endParaRPr lang="en-US" sz="2400" dirty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get 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9575" y="1600200"/>
            <a:ext cx="7396163" cy="4966855"/>
          </a:xfrm>
        </p:spPr>
        <p:txBody>
          <a:bodyPr/>
          <a:lstStyle/>
          <a:p>
            <a:r>
              <a:rPr lang="en-US" dirty="0" smtClean="0"/>
              <a:t>Application Form</a:t>
            </a:r>
          </a:p>
          <a:p>
            <a:r>
              <a:rPr lang="en-US" dirty="0" smtClean="0"/>
              <a:t>Criminal Record information </a:t>
            </a:r>
          </a:p>
          <a:p>
            <a:r>
              <a:rPr lang="en-US" dirty="0" smtClean="0"/>
              <a:t>Criminal Records Search forms</a:t>
            </a:r>
          </a:p>
          <a:p>
            <a:pPr lvl="1"/>
            <a:r>
              <a:rPr lang="en-US" dirty="0" smtClean="0"/>
              <a:t>All people in home over the age of 18.</a:t>
            </a:r>
          </a:p>
          <a:p>
            <a:r>
              <a:rPr lang="en-US" dirty="0" smtClean="0"/>
              <a:t>Medical Examination Form  </a:t>
            </a:r>
          </a:p>
          <a:p>
            <a:r>
              <a:rPr lang="en-US" dirty="0" smtClean="0"/>
              <a:t>Consent for release of </a:t>
            </a:r>
            <a:r>
              <a:rPr lang="en-US" i="1" dirty="0" smtClean="0"/>
              <a:t>information</a:t>
            </a:r>
          </a:p>
          <a:p>
            <a:r>
              <a:rPr lang="en-US" dirty="0" smtClean="0"/>
              <a:t>3 reference forms</a:t>
            </a:r>
          </a:p>
          <a:p>
            <a:pPr lvl="1"/>
            <a:r>
              <a:rPr lang="en-US" dirty="0" smtClean="0"/>
              <a:t>2 Person (family and friend), 1professional</a:t>
            </a:r>
            <a:endParaRPr lang="en-US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Criminal Record Checks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 family has a criminal record the following factors will be taken into consideration:</a:t>
            </a:r>
          </a:p>
          <a:p>
            <a:pPr lvl="1"/>
            <a:r>
              <a:rPr lang="en-US" dirty="0" smtClean="0"/>
              <a:t>Length of time since the conviction</a:t>
            </a:r>
          </a:p>
          <a:p>
            <a:pPr lvl="1"/>
            <a:r>
              <a:rPr lang="en-US" dirty="0" smtClean="0"/>
              <a:t>The seriousness and nature of the crime</a:t>
            </a:r>
          </a:p>
          <a:p>
            <a:pPr lvl="1"/>
            <a:r>
              <a:rPr lang="en-US" dirty="0" smtClean="0"/>
              <a:t>If the crime involved children or youth</a:t>
            </a:r>
          </a:p>
          <a:p>
            <a:pPr lvl="1"/>
            <a:r>
              <a:rPr lang="en-US" dirty="0" smtClean="0"/>
              <a:t>Steps the applicant has taken to address and change the offending behaviour.</a:t>
            </a:r>
            <a:endParaRPr lang="en-US" dirty="0"/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Orientation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1679575" y="1600200"/>
            <a:ext cx="3621088" cy="4994564"/>
          </a:xfrm>
        </p:spPr>
        <p:txBody>
          <a:bodyPr/>
          <a:lstStyle/>
          <a:p>
            <a:r>
              <a:rPr lang="en-US" sz="2400" dirty="0" smtClean="0"/>
              <a:t>Rights of Children in Care</a:t>
            </a:r>
          </a:p>
          <a:p>
            <a:r>
              <a:rPr lang="en-US" sz="2400" dirty="0" smtClean="0"/>
              <a:t>Roles and responsibilities of caregivers</a:t>
            </a:r>
          </a:p>
          <a:p>
            <a:r>
              <a:rPr lang="en-US" sz="2400" dirty="0" smtClean="0"/>
              <a:t>Aboriginal cultural</a:t>
            </a:r>
          </a:p>
          <a:p>
            <a:r>
              <a:rPr lang="en-US" sz="2400" dirty="0" smtClean="0"/>
              <a:t>Safe storage of firearms and ammunition</a:t>
            </a:r>
          </a:p>
          <a:p>
            <a:r>
              <a:rPr lang="en-US" sz="2400" dirty="0" smtClean="0"/>
              <a:t>Liability and other insurance coverage</a:t>
            </a:r>
            <a:endParaRPr lang="en-US" sz="2400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5453063" y="1600200"/>
            <a:ext cx="3622675" cy="5036127"/>
          </a:xfrm>
        </p:spPr>
        <p:txBody>
          <a:bodyPr/>
          <a:lstStyle/>
          <a:p>
            <a:r>
              <a:rPr lang="en-US" sz="2400" dirty="0" smtClean="0"/>
              <a:t>Discipline Standards</a:t>
            </a:r>
          </a:p>
          <a:p>
            <a:r>
              <a:rPr lang="en-US" sz="2400" dirty="0" smtClean="0"/>
              <a:t>Confidentiality</a:t>
            </a:r>
          </a:p>
          <a:p>
            <a:r>
              <a:rPr lang="en-US" sz="2400" dirty="0" smtClean="0"/>
              <a:t>Medication storage</a:t>
            </a:r>
          </a:p>
          <a:p>
            <a:r>
              <a:rPr lang="en-US" sz="2400" dirty="0" smtClean="0"/>
              <a:t>Record keeping</a:t>
            </a:r>
          </a:p>
          <a:p>
            <a:r>
              <a:rPr lang="en-US" sz="2400" dirty="0" smtClean="0"/>
              <a:t>Child-safe </a:t>
            </a:r>
          </a:p>
          <a:p>
            <a:r>
              <a:rPr lang="en-US" sz="2400" dirty="0" smtClean="0"/>
              <a:t>Home study process</a:t>
            </a:r>
          </a:p>
          <a:p>
            <a:r>
              <a:rPr lang="en-US" sz="2400" dirty="0" smtClean="0"/>
              <a:t>Foster parent training</a:t>
            </a:r>
            <a:endParaRPr lang="en-US" sz="2400" dirty="0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EED5D2"/>
      </a:lt1>
      <a:dk2>
        <a:srgbClr val="000000"/>
      </a:dk2>
      <a:lt2>
        <a:srgbClr val="B2B2B2"/>
      </a:lt2>
      <a:accent1>
        <a:srgbClr val="D9A19B"/>
      </a:accent1>
      <a:accent2>
        <a:srgbClr val="E28C82"/>
      </a:accent2>
      <a:accent3>
        <a:srgbClr val="F5E7E5"/>
      </a:accent3>
      <a:accent4>
        <a:srgbClr val="000000"/>
      </a:accent4>
      <a:accent5>
        <a:srgbClr val="E9CDCB"/>
      </a:accent5>
      <a:accent6>
        <a:srgbClr val="CD7E75"/>
      </a:accent6>
      <a:hlink>
        <a:srgbClr val="9D493B"/>
      </a:hlink>
      <a:folHlink>
        <a:srgbClr val="77372D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EED5D2"/>
        </a:lt1>
        <a:dk2>
          <a:srgbClr val="000000"/>
        </a:dk2>
        <a:lt2>
          <a:srgbClr val="B2B2B2"/>
        </a:lt2>
        <a:accent1>
          <a:srgbClr val="D9A19B"/>
        </a:accent1>
        <a:accent2>
          <a:srgbClr val="E28C82"/>
        </a:accent2>
        <a:accent3>
          <a:srgbClr val="F5E7E5"/>
        </a:accent3>
        <a:accent4>
          <a:srgbClr val="000000"/>
        </a:accent4>
        <a:accent5>
          <a:srgbClr val="E9CDCB"/>
        </a:accent5>
        <a:accent6>
          <a:srgbClr val="CD7E75"/>
        </a:accent6>
        <a:hlink>
          <a:srgbClr val="9D493B"/>
        </a:hlink>
        <a:folHlink>
          <a:srgbClr val="77372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EED5D2"/>
        </a:lt1>
        <a:dk2>
          <a:srgbClr val="000000"/>
        </a:dk2>
        <a:lt2>
          <a:srgbClr val="B2B2B2"/>
        </a:lt2>
        <a:accent1>
          <a:srgbClr val="E49967"/>
        </a:accent1>
        <a:accent2>
          <a:srgbClr val="E46767"/>
        </a:accent2>
        <a:accent3>
          <a:srgbClr val="F5E7E5"/>
        </a:accent3>
        <a:accent4>
          <a:srgbClr val="000000"/>
        </a:accent4>
        <a:accent5>
          <a:srgbClr val="EFCAB8"/>
        </a:accent5>
        <a:accent6>
          <a:srgbClr val="CF5D5D"/>
        </a:accent6>
        <a:hlink>
          <a:srgbClr val="8F3600"/>
        </a:hlink>
        <a:folHlink>
          <a:srgbClr val="83005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EED5D2"/>
        </a:lt1>
        <a:dk2>
          <a:srgbClr val="000000"/>
        </a:dk2>
        <a:lt2>
          <a:srgbClr val="B2B2B2"/>
        </a:lt2>
        <a:accent1>
          <a:srgbClr val="7BC10B"/>
        </a:accent1>
        <a:accent2>
          <a:srgbClr val="097EC3"/>
        </a:accent2>
        <a:accent3>
          <a:srgbClr val="F5E7E5"/>
        </a:accent3>
        <a:accent4>
          <a:srgbClr val="000000"/>
        </a:accent4>
        <a:accent5>
          <a:srgbClr val="BFDDAA"/>
        </a:accent5>
        <a:accent6>
          <a:srgbClr val="0772B0"/>
        </a:accent6>
        <a:hlink>
          <a:srgbClr val="990200"/>
        </a:hlink>
        <a:folHlink>
          <a:srgbClr val="00517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EED5D2"/>
        </a:lt1>
        <a:dk2>
          <a:srgbClr val="000000"/>
        </a:dk2>
        <a:lt2>
          <a:srgbClr val="B2B2B2"/>
        </a:lt2>
        <a:accent1>
          <a:srgbClr val="0AC245"/>
        </a:accent1>
        <a:accent2>
          <a:srgbClr val="C29D0A"/>
        </a:accent2>
        <a:accent3>
          <a:srgbClr val="F5E7E5"/>
        </a:accent3>
        <a:accent4>
          <a:srgbClr val="000000"/>
        </a:accent4>
        <a:accent5>
          <a:srgbClr val="AADDB0"/>
        </a:accent5>
        <a:accent6>
          <a:srgbClr val="B08E08"/>
        </a:accent6>
        <a:hlink>
          <a:srgbClr val="850700"/>
        </a:hlink>
        <a:folHlink>
          <a:srgbClr val="2B006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D9A19B"/>
        </a:accent1>
        <a:accent2>
          <a:srgbClr val="E28C82"/>
        </a:accent2>
        <a:accent3>
          <a:srgbClr val="FFFFFF"/>
        </a:accent3>
        <a:accent4>
          <a:srgbClr val="000000"/>
        </a:accent4>
        <a:accent5>
          <a:srgbClr val="E9CDCB"/>
        </a:accent5>
        <a:accent6>
          <a:srgbClr val="CD7E75"/>
        </a:accent6>
        <a:hlink>
          <a:srgbClr val="9D493B"/>
        </a:hlink>
        <a:folHlink>
          <a:srgbClr val="77372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49967"/>
        </a:accent1>
        <a:accent2>
          <a:srgbClr val="E46767"/>
        </a:accent2>
        <a:accent3>
          <a:srgbClr val="FFFFFF"/>
        </a:accent3>
        <a:accent4>
          <a:srgbClr val="000000"/>
        </a:accent4>
        <a:accent5>
          <a:srgbClr val="EFCAB8"/>
        </a:accent5>
        <a:accent6>
          <a:srgbClr val="CF5D5D"/>
        </a:accent6>
        <a:hlink>
          <a:srgbClr val="8F3600"/>
        </a:hlink>
        <a:folHlink>
          <a:srgbClr val="83005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7BC10B"/>
        </a:accent1>
        <a:accent2>
          <a:srgbClr val="097EC3"/>
        </a:accent2>
        <a:accent3>
          <a:srgbClr val="FFFFFF"/>
        </a:accent3>
        <a:accent4>
          <a:srgbClr val="000000"/>
        </a:accent4>
        <a:accent5>
          <a:srgbClr val="BFDDAA"/>
        </a:accent5>
        <a:accent6>
          <a:srgbClr val="0772B0"/>
        </a:accent6>
        <a:hlink>
          <a:srgbClr val="990200"/>
        </a:hlink>
        <a:folHlink>
          <a:srgbClr val="00517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AC245"/>
        </a:accent1>
        <a:accent2>
          <a:srgbClr val="C29D0A"/>
        </a:accent2>
        <a:accent3>
          <a:srgbClr val="FFFFFF"/>
        </a:accent3>
        <a:accent4>
          <a:srgbClr val="000000"/>
        </a:accent4>
        <a:accent5>
          <a:srgbClr val="AADDB0"/>
        </a:accent5>
        <a:accent6>
          <a:srgbClr val="B08E08"/>
        </a:accent6>
        <a:hlink>
          <a:srgbClr val="850700"/>
        </a:hlink>
        <a:folHlink>
          <a:srgbClr val="2B006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F3FA265-EA0D-44A0-A0EE-80D83F7E12F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1185</TotalTime>
  <Words>765</Words>
  <Application>Microsoft Office PowerPoint</Application>
  <PresentationFormat>On-screen Show (4:3)</PresentationFormat>
  <Paragraphs>145</Paragraphs>
  <Slides>25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Foster Parent Recruitment</vt:lpstr>
      <vt:lpstr>Mission </vt:lpstr>
      <vt:lpstr>Nisga’a Homes for  Nisga’a Children</vt:lpstr>
      <vt:lpstr>Goals of NCFS</vt:lpstr>
      <vt:lpstr>Foster Parent</vt:lpstr>
      <vt:lpstr>Why do Children Come into Care?</vt:lpstr>
      <vt:lpstr>How to get Started</vt:lpstr>
      <vt:lpstr>Criminal Record Checks</vt:lpstr>
      <vt:lpstr>Orientation</vt:lpstr>
      <vt:lpstr>Foster Parent Training</vt:lpstr>
      <vt:lpstr>Characteristics of a Good Caregiver</vt:lpstr>
      <vt:lpstr>Different Foster Home</vt:lpstr>
      <vt:lpstr>Restricted</vt:lpstr>
      <vt:lpstr>Regular</vt:lpstr>
      <vt:lpstr>Level One</vt:lpstr>
      <vt:lpstr>Level Two</vt:lpstr>
      <vt:lpstr>Level Three</vt:lpstr>
      <vt:lpstr>Relief Care</vt:lpstr>
      <vt:lpstr>Respite</vt:lpstr>
      <vt:lpstr>Foster Parent Payment and Costs</vt:lpstr>
      <vt:lpstr>Support for Foster Parents</vt:lpstr>
      <vt:lpstr>Common Questions</vt:lpstr>
      <vt:lpstr>Common Questions</vt:lpstr>
      <vt:lpstr>Questions</vt:lpstr>
      <vt:lpstr>     Nisga’a Home for Nisga’a Children   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/>
  <cp:keywords/>
  <dc:description/>
  <cp:lastModifiedBy>edwarda</cp:lastModifiedBy>
  <cp:revision>97</cp:revision>
  <dcterms:modified xsi:type="dcterms:W3CDTF">2012-10-23T22:30:33Z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TC300028429990</vt:lpwstr>
  </property>
</Properties>
</file>